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8" r:id="rId11"/>
    <p:sldId id="266" r:id="rId12"/>
    <p:sldId id="267" r:id="rId13"/>
    <p:sldId id="269" r:id="rId14"/>
    <p:sldId id="270" r:id="rId15"/>
    <p:sldId id="271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952CE58-DB65-BF49-955F-5B6F4C4E68F2}">
          <p14:sldIdLst>
            <p14:sldId id="25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8"/>
            <p14:sldId id="266"/>
            <p14:sldId id="267"/>
            <p14:sldId id="269"/>
            <p14:sldId id="270"/>
            <p14:sldId id="271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ura Spencer" initials="L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9299" autoAdjust="0"/>
    <p:restoredTop sz="99132" autoAdjust="0"/>
  </p:normalViewPr>
  <p:slideViewPr>
    <p:cSldViewPr snapToGrid="0" snapToObjects="1">
      <p:cViewPr>
        <p:scale>
          <a:sx n="105" d="100"/>
          <a:sy n="105" d="100"/>
        </p:scale>
        <p:origin x="-1368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96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printerSettings" Target="printerSettings/printerSettings1.bin"/><Relationship Id="rId18" Type="http://schemas.openxmlformats.org/officeDocument/2006/relationships/commentAuthors" Target="commentAuthors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" y="6410848"/>
            <a:ext cx="8500872" cy="365760"/>
          </a:xfrm>
        </p:spPr>
        <p:txBody>
          <a:bodyPr/>
          <a:lstStyle>
            <a:lvl1pPr>
              <a:defRPr sz="1200" b="1" cap="small"/>
            </a:lvl1pPr>
          </a:lstStyle>
          <a:p>
            <a:r>
              <a:rPr lang="en-US" smtClean="0">
                <a:latin typeface="Avenir Medium"/>
                <a:cs typeface="Avenir Medium"/>
              </a:rPr>
              <a:t>Questions  --------  Background -------- Outplant -------- 2-phase protein analysis -------- Results -------- Conclusions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pPr algn="ctr" eaLnBrk="1" latinLnBrk="0" hangingPunct="1"/>
            <a:fld id="{2C6B1FF6-39B9-40F5-8B67-33C6354A3D4F}" type="slidenum">
              <a:rPr kumimoji="0" lang="en-US" smtClean="0"/>
              <a:pPr algn="ctr" eaLnBrk="1" latinLnBrk="0" hangingPunct="1"/>
              <a:t>‹#›</a:t>
            </a:fld>
            <a:endParaRPr kumimoji="0" lang="en-US" dirty="0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pPr algn="r" eaLnBrk="1" latinLnBrk="0" hangingPunct="1"/>
            <a:fld id="{9D21D778-B565-4D7E-94D7-64010A445B68}" type="datetimeFigureOut">
              <a:rPr lang="en-US" smtClean="0"/>
              <a:pPr algn="r" eaLnBrk="1" latinLnBrk="0" hangingPunct="1"/>
              <a:t>9/6/17</a:t>
            </a:fld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pPr algn="l" eaLnBrk="1" latinLnBrk="0" hangingPunct="1"/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 algn="ctr" eaLnBrk="1" latinLnBrk="0" hangingPunct="1"/>
            <a:fld id="{2C6B1FF6-39B9-40F5-8B67-33C6354A3D4F}" type="slidenum">
              <a:rPr kumimoji="0" lang="en-US" smtClean="0"/>
              <a:pPr algn="ctr" eaLnBrk="1" latinLnBrk="0" hangingPunct="1"/>
              <a:t>‹#›</a:t>
            </a:fld>
            <a:endParaRPr kumimoji="0" lang="en-US" sz="1600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371600" y="2819399"/>
            <a:ext cx="6400800" cy="3170325"/>
          </a:xfrm>
        </p:spPr>
        <p:txBody>
          <a:bodyPr>
            <a:normAutofit/>
          </a:bodyPr>
          <a:lstStyle/>
          <a:p>
            <a:r>
              <a:rPr lang="en-US" i="1" dirty="0" smtClean="0"/>
              <a:t>Exploring CHANGES IN PROTEOMIC SIGNALS BETWEEN </a:t>
            </a:r>
            <a:r>
              <a:rPr lang="en-US" i="1" dirty="0" smtClean="0"/>
              <a:t>SITES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LAURA H SPENCER</a:t>
            </a:r>
          </a:p>
          <a:p>
            <a:r>
              <a:rPr lang="en-US" dirty="0" smtClean="0"/>
              <a:t>MASTERS CANDIDATE</a:t>
            </a:r>
          </a:p>
          <a:p>
            <a:r>
              <a:rPr lang="en-US" dirty="0" smtClean="0"/>
              <a:t>SCHOOL OF AQUATIC &amp; FISHERY SCIENCES</a:t>
            </a:r>
          </a:p>
          <a:p>
            <a:r>
              <a:rPr lang="en-US" dirty="0" smtClean="0"/>
              <a:t>UNIVERSITY OF WASHINGTON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Geoduck as indicators of environmental change</a:t>
            </a:r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" y="6410848"/>
            <a:ext cx="8500872" cy="365760"/>
          </a:xfrm>
        </p:spPr>
        <p:txBody>
          <a:bodyPr/>
          <a:lstStyle>
            <a:lvl1pPr>
              <a:defRPr sz="1200" b="1" cap="small"/>
            </a:lvl1pPr>
          </a:lstStyle>
          <a:p>
            <a:r>
              <a:rPr lang="en-US" dirty="0" smtClean="0">
                <a:latin typeface="Avenir Medium"/>
                <a:cs typeface="Avenir Medium"/>
              </a:rPr>
              <a:t>Questions  --------  Background -------- Outplant -------- 2-phase protein analysis -------- Results -------- Conclusions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841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Protein analysis in 2-phases</a:t>
            </a:r>
            <a:endParaRPr lang="en-US" dirty="0"/>
          </a:p>
        </p:txBody>
      </p:sp>
      <p:sp>
        <p:nvSpPr>
          <p:cNvPr id="5" name="Alternate Process 4"/>
          <p:cNvSpPr/>
          <p:nvPr/>
        </p:nvSpPr>
        <p:spPr>
          <a:xfrm>
            <a:off x="5849600" y="2461623"/>
            <a:ext cx="2640296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tx1"/>
                </a:solidFill>
                <a:latin typeface="Calibri"/>
                <a:cs typeface="Calibri"/>
              </a:rPr>
              <a:t>TSQ Vantage machine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Requires pre-selected list of transitions (m/z, retention time)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Captures precise &amp; sensitive quantitative data</a:t>
            </a:r>
          </a:p>
        </p:txBody>
      </p:sp>
      <p:sp>
        <p:nvSpPr>
          <p:cNvPr id="6" name="Alternate Process 5"/>
          <p:cNvSpPr/>
          <p:nvPr/>
        </p:nvSpPr>
        <p:spPr>
          <a:xfrm>
            <a:off x="3933763" y="2625163"/>
            <a:ext cx="1341287" cy="822772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Identify &amp;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quantify 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peptides via </a:t>
            </a:r>
          </a:p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MS/MS</a:t>
            </a:r>
            <a:endParaRPr lang="en-US" sz="1400" b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5849600" y="3539691"/>
            <a:ext cx="2640296" cy="1072413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tx1"/>
                </a:solidFill>
                <a:latin typeface="Calibri"/>
                <a:cs typeface="Calibri"/>
              </a:rPr>
              <a:t>PRTC, </a:t>
            </a:r>
            <a:r>
              <a:rPr lang="en-US" sz="1400" b="1" dirty="0">
                <a:solidFill>
                  <a:schemeClr val="tx1"/>
                </a:solidFill>
                <a:latin typeface="Calibri"/>
                <a:cs typeface="Calibri"/>
              </a:rPr>
              <a:t>internal peptide </a:t>
            </a:r>
            <a:r>
              <a:rPr lang="en-US" sz="1400" b="1" dirty="0" smtClean="0">
                <a:solidFill>
                  <a:schemeClr val="tx1"/>
                </a:solidFill>
                <a:latin typeface="Calibri"/>
                <a:cs typeface="Calibri"/>
              </a:rPr>
              <a:t>standard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chemeClr val="tx1"/>
                </a:solidFill>
                <a:latin typeface="Calibri"/>
                <a:cs typeface="Calibri"/>
              </a:rPr>
              <a:t>R</a:t>
            </a: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egress RT from SRM against DIA to confirm peptide identities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chemeClr val="tx1"/>
                </a:solidFill>
                <a:latin typeface="Calibri"/>
                <a:cs typeface="Calibri"/>
              </a:rPr>
              <a:t>Also perform dilution curve with known protein </a:t>
            </a: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concentrations</a:t>
            </a:r>
          </a:p>
        </p:txBody>
      </p:sp>
      <p:sp>
        <p:nvSpPr>
          <p:cNvPr id="8" name="Alternate Process 7"/>
          <p:cNvSpPr/>
          <p:nvPr/>
        </p:nvSpPr>
        <p:spPr>
          <a:xfrm>
            <a:off x="3922911" y="3770276"/>
            <a:ext cx="1362991" cy="734879"/>
          </a:xfrm>
          <a:prstGeom prst="flowChartAlternateProcess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Identify </a:t>
            </a: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proteins in 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samples &amp; quantify</a:t>
            </a:r>
            <a:endParaRPr lang="en-US" sz="1400" b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9" name="Alternate Process 8"/>
          <p:cNvSpPr/>
          <p:nvPr/>
        </p:nvSpPr>
        <p:spPr>
          <a:xfrm>
            <a:off x="5874844" y="4712231"/>
            <a:ext cx="2640296" cy="602926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tx1"/>
                </a:solidFill>
                <a:latin typeface="Calibri"/>
                <a:cs typeface="Calibri"/>
              </a:rPr>
              <a:t>Skyline</a:t>
            </a:r>
            <a:endParaRPr lang="en-US" sz="1400" dirty="0" smtClean="0">
              <a:solidFill>
                <a:schemeClr val="tx1"/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100" dirty="0" smtClean="0">
                <a:solidFill>
                  <a:schemeClr val="tx1"/>
                </a:solidFill>
                <a:latin typeface="Calibri"/>
                <a:cs typeface="Calibri"/>
              </a:rPr>
              <a:t>Quality control all peak selections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100" dirty="0" smtClean="0">
                <a:solidFill>
                  <a:schemeClr val="tx1"/>
                </a:solidFill>
                <a:latin typeface="Calibri"/>
                <a:cs typeface="Calibri"/>
              </a:rPr>
              <a:t>Remove poor-quality peaks</a:t>
            </a:r>
          </a:p>
        </p:txBody>
      </p:sp>
      <p:sp>
        <p:nvSpPr>
          <p:cNvPr id="10" name="Alternate Process 9"/>
          <p:cNvSpPr/>
          <p:nvPr/>
        </p:nvSpPr>
        <p:spPr>
          <a:xfrm>
            <a:off x="3913768" y="4866925"/>
            <a:ext cx="1380738" cy="547286"/>
          </a:xfrm>
          <a:prstGeom prst="flowChartAlternateProcess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chemeClr val="tx1"/>
                </a:solidFill>
                <a:latin typeface="Calibri"/>
                <a:cs typeface="Calibri"/>
              </a:rPr>
              <a:t>Quality Control</a:t>
            </a:r>
            <a:endParaRPr lang="en-US" sz="1400" b="1" cap="small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cxnSp>
        <p:nvCxnSpPr>
          <p:cNvPr id="11" name="Straight Arrow Connector 10"/>
          <p:cNvCxnSpPr>
            <a:stCxn id="6" idx="2"/>
            <a:endCxn id="8" idx="0"/>
          </p:cNvCxnSpPr>
          <p:nvPr/>
        </p:nvCxnSpPr>
        <p:spPr>
          <a:xfrm>
            <a:off x="4604407" y="3447935"/>
            <a:ext cx="0" cy="3223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  <a:endCxn id="10" idx="0"/>
          </p:cNvCxnSpPr>
          <p:nvPr/>
        </p:nvCxnSpPr>
        <p:spPr>
          <a:xfrm flipH="1">
            <a:off x="4604137" y="4505155"/>
            <a:ext cx="270" cy="3617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Alternate Process 12"/>
          <p:cNvSpPr/>
          <p:nvPr/>
        </p:nvSpPr>
        <p:spPr>
          <a:xfrm>
            <a:off x="5875014" y="5400843"/>
            <a:ext cx="2640296" cy="1139636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Normalize abundance via standard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Assess technical rep quality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Assess dissimilarity via NMDS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ANOSIM for site/treatment similarities</a:t>
            </a:r>
          </a:p>
        </p:txBody>
      </p:sp>
      <p:sp>
        <p:nvSpPr>
          <p:cNvPr id="14" name="Alternate Process 13"/>
          <p:cNvSpPr/>
          <p:nvPr/>
        </p:nvSpPr>
        <p:spPr>
          <a:xfrm>
            <a:off x="3900076" y="5708919"/>
            <a:ext cx="1396110" cy="654162"/>
          </a:xfrm>
          <a:prstGeom prst="flowChartAlternateProcess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latin typeface="Calibri"/>
                <a:cs typeface="Calibri"/>
              </a:rPr>
              <a:t>DATA ANALYSIS</a:t>
            </a:r>
          </a:p>
        </p:txBody>
      </p:sp>
      <p:cxnSp>
        <p:nvCxnSpPr>
          <p:cNvPr id="15" name="Straight Arrow Connector 14"/>
          <p:cNvCxnSpPr>
            <a:stCxn id="10" idx="2"/>
            <a:endCxn id="14" idx="0"/>
          </p:cNvCxnSpPr>
          <p:nvPr/>
        </p:nvCxnSpPr>
        <p:spPr>
          <a:xfrm flipH="1">
            <a:off x="4598131" y="5414211"/>
            <a:ext cx="6006" cy="2947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Alternate Process 46"/>
          <p:cNvSpPr/>
          <p:nvPr/>
        </p:nvSpPr>
        <p:spPr>
          <a:xfrm>
            <a:off x="748634" y="2461623"/>
            <a:ext cx="2640296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err="1" smtClean="0">
                <a:solidFill>
                  <a:srgbClr val="A6A6A6"/>
                </a:solidFill>
                <a:latin typeface="Calibri"/>
                <a:cs typeface="Calibri"/>
              </a:rPr>
              <a:t>Orbitrap</a:t>
            </a:r>
            <a:r>
              <a:rPr lang="en-US" sz="1400" b="1" dirty="0" smtClean="0">
                <a:solidFill>
                  <a:srgbClr val="A6A6A6"/>
                </a:solidFill>
                <a:latin typeface="Calibri"/>
                <a:cs typeface="Calibri"/>
              </a:rPr>
              <a:t> </a:t>
            </a:r>
            <a:r>
              <a:rPr lang="en-US" sz="1400" b="1" dirty="0">
                <a:solidFill>
                  <a:srgbClr val="A6A6A6"/>
                </a:solidFill>
                <a:latin typeface="Calibri"/>
                <a:cs typeface="Calibri"/>
              </a:rPr>
              <a:t>Fusion </a:t>
            </a:r>
            <a:r>
              <a:rPr lang="en-US" sz="1400" b="1" dirty="0" err="1">
                <a:solidFill>
                  <a:srgbClr val="A6A6A6"/>
                </a:solidFill>
                <a:latin typeface="Calibri"/>
                <a:cs typeface="Calibri"/>
              </a:rPr>
              <a:t>Lumos</a:t>
            </a:r>
            <a:r>
              <a:rPr lang="en-US" sz="1400" b="1" dirty="0">
                <a:solidFill>
                  <a:srgbClr val="A6A6A6"/>
                </a:solidFill>
                <a:latin typeface="Calibri"/>
                <a:cs typeface="Calibri"/>
              </a:rPr>
              <a:t> machine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b="1" dirty="0" smtClean="0">
                <a:solidFill>
                  <a:srgbClr val="A6A6A6"/>
                </a:solidFill>
                <a:latin typeface="Calibri"/>
                <a:cs typeface="Calibri"/>
              </a:rPr>
              <a:t>No </a:t>
            </a: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pre</a:t>
            </a:r>
            <a:r>
              <a:rPr lang="en-US" sz="1050" dirty="0">
                <a:solidFill>
                  <a:srgbClr val="A6A6A6"/>
                </a:solidFill>
                <a:latin typeface="Calibri"/>
                <a:cs typeface="Calibri"/>
              </a:rPr>
              <a:t>-selected precursor </a:t>
            </a: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ions needed</a:t>
            </a:r>
            <a:endParaRPr lang="en-US" sz="1050" dirty="0">
              <a:solidFill>
                <a:srgbClr val="A6A6A6"/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Captures </a:t>
            </a:r>
            <a:r>
              <a:rPr lang="en-US" sz="1050" dirty="0">
                <a:solidFill>
                  <a:srgbClr val="A6A6A6"/>
                </a:solidFill>
                <a:latin typeface="Calibri"/>
                <a:cs typeface="Calibri"/>
              </a:rPr>
              <a:t>all peptides within designated mass/charge </a:t>
            </a: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ratio (m/z)</a:t>
            </a:r>
            <a:endParaRPr lang="en-US" sz="1050" dirty="0">
              <a:solidFill>
                <a:srgbClr val="A6A6A6"/>
              </a:solidFill>
              <a:latin typeface="Calibri"/>
              <a:cs typeface="Calibri"/>
            </a:endParaRPr>
          </a:p>
        </p:txBody>
      </p:sp>
      <p:sp>
        <p:nvSpPr>
          <p:cNvPr id="48" name="Alternate Process 47"/>
          <p:cNvSpPr/>
          <p:nvPr/>
        </p:nvSpPr>
        <p:spPr>
          <a:xfrm>
            <a:off x="748634" y="3539691"/>
            <a:ext cx="2640296" cy="1072413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>
                <a:solidFill>
                  <a:srgbClr val="A6A6A6"/>
                </a:solidFill>
                <a:latin typeface="Calibri"/>
                <a:cs typeface="Calibri"/>
              </a:rPr>
              <a:t>PECAN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rgbClr val="A6A6A6"/>
                </a:solidFill>
                <a:latin typeface="Calibri"/>
                <a:cs typeface="Calibri"/>
              </a:rPr>
              <a:t>Survey peptides against annotated background proteome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rgbClr val="A6A6A6"/>
                </a:solidFill>
                <a:latin typeface="Calibri"/>
                <a:cs typeface="Calibri"/>
              </a:rPr>
              <a:t>Generate summary file for direct use in </a:t>
            </a: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Skyline</a:t>
            </a:r>
            <a:endParaRPr lang="en-US" sz="1050" dirty="0">
              <a:solidFill>
                <a:srgbClr val="A6A6A6"/>
              </a:solidFill>
              <a:latin typeface="Calibri"/>
              <a:cs typeface="Calibri"/>
            </a:endParaRPr>
          </a:p>
        </p:txBody>
      </p:sp>
      <p:sp>
        <p:nvSpPr>
          <p:cNvPr id="49" name="Alternate Process 48"/>
          <p:cNvSpPr/>
          <p:nvPr/>
        </p:nvSpPr>
        <p:spPr>
          <a:xfrm>
            <a:off x="748634" y="4712231"/>
            <a:ext cx="2640296" cy="796512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>
                <a:solidFill>
                  <a:srgbClr val="A6A6A6"/>
                </a:solidFill>
                <a:latin typeface="Calibri"/>
                <a:cs typeface="Calibri"/>
              </a:rPr>
              <a:t>Skyline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Visualize results, check peak selection error rate</a:t>
            </a:r>
            <a:endParaRPr lang="en-US" sz="1050" dirty="0">
              <a:solidFill>
                <a:srgbClr val="A6A6A6"/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Identify peptides with strong signals</a:t>
            </a:r>
            <a:endParaRPr lang="en-US" sz="1050" dirty="0">
              <a:solidFill>
                <a:srgbClr val="A6A6A6"/>
              </a:solidFill>
              <a:latin typeface="Calibri"/>
              <a:cs typeface="Calibri"/>
            </a:endParaRPr>
          </a:p>
        </p:txBody>
      </p:sp>
      <p:sp>
        <p:nvSpPr>
          <p:cNvPr id="50" name="Alternate Process 49"/>
          <p:cNvSpPr/>
          <p:nvPr/>
        </p:nvSpPr>
        <p:spPr>
          <a:xfrm>
            <a:off x="748634" y="5628711"/>
            <a:ext cx="2640295" cy="871664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Annotate proteins with GO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Assess differential expression (NMDS)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Identify interesting proteins with strong clear signals</a:t>
            </a:r>
          </a:p>
        </p:txBody>
      </p:sp>
      <p:sp>
        <p:nvSpPr>
          <p:cNvPr id="28" name="Alternate Process 27"/>
          <p:cNvSpPr/>
          <p:nvPr/>
        </p:nvSpPr>
        <p:spPr>
          <a:xfrm>
            <a:off x="301752" y="1460109"/>
            <a:ext cx="3719837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b="1" dirty="0" smtClean="0">
                <a:solidFill>
                  <a:srgbClr val="A6A6A6"/>
                </a:solidFill>
                <a:latin typeface="Calibri"/>
                <a:cs typeface="Calibri"/>
              </a:rPr>
              <a:t>PHASE I</a:t>
            </a: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rgbClr val="A6A6A6"/>
                </a:solidFill>
                <a:latin typeface="Calibri"/>
                <a:cs typeface="Calibri"/>
              </a:rPr>
              <a:t>DATA INDEPENDENT ANALYSIS</a:t>
            </a: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rgbClr val="A6A6A6"/>
                </a:solidFill>
                <a:latin typeface="Calibri"/>
                <a:cs typeface="Calibri"/>
              </a:rPr>
              <a:t>(DIA)</a:t>
            </a:r>
          </a:p>
        </p:txBody>
      </p:sp>
      <p:sp>
        <p:nvSpPr>
          <p:cNvPr id="29" name="Alternate Process 28"/>
          <p:cNvSpPr/>
          <p:nvPr/>
        </p:nvSpPr>
        <p:spPr>
          <a:xfrm>
            <a:off x="5253789" y="1460109"/>
            <a:ext cx="3582363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b="1" dirty="0">
                <a:solidFill>
                  <a:schemeClr val="tx1"/>
                </a:solidFill>
                <a:latin typeface="Calibri"/>
                <a:cs typeface="Calibri"/>
              </a:rPr>
              <a:t>PHASE </a:t>
            </a:r>
            <a:r>
              <a:rPr lang="en-US" sz="2000" b="1" dirty="0" smtClean="0">
                <a:solidFill>
                  <a:schemeClr val="tx1"/>
                </a:solidFill>
                <a:latin typeface="Calibri"/>
                <a:cs typeface="Calibri"/>
              </a:rPr>
              <a:t>II</a:t>
            </a:r>
            <a:endParaRPr lang="en-US" sz="2000" b="1" dirty="0">
              <a:solidFill>
                <a:schemeClr val="tx1"/>
              </a:solidFill>
              <a:latin typeface="Calibri"/>
              <a:cs typeface="Calibri"/>
            </a:endParaRP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chemeClr val="tx1"/>
                </a:solidFill>
                <a:latin typeface="Calibri"/>
                <a:cs typeface="Calibri"/>
              </a:rPr>
              <a:t>SELECTED REACTION MONITORING (SRM)</a:t>
            </a:r>
          </a:p>
        </p:txBody>
      </p:sp>
    </p:spTree>
    <p:extLst>
      <p:ext uri="{BB962C8B-B14F-4D97-AF65-F5344CB8AC3E}">
        <p14:creationId xmlns:p14="http://schemas.microsoft.com/office/powerpoint/2010/main" val="1655411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3" grpId="0" animBg="1"/>
      <p:bldP spid="2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SRM Results  </a:t>
            </a:r>
            <a:r>
              <a:rPr lang="en-US" i="1" dirty="0" smtClean="0"/>
              <a:t>Site Differences</a:t>
            </a:r>
            <a:endParaRPr lang="en-US" dirty="0"/>
          </a:p>
        </p:txBody>
      </p:sp>
      <p:pic>
        <p:nvPicPr>
          <p:cNvPr id="8" name="Picture 7" descr="2017-09-04_NotNORM-plot-ANOSIM00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9049" y="1555271"/>
            <a:ext cx="4089173" cy="4089173"/>
          </a:xfrm>
          <a:prstGeom prst="rect">
            <a:avLst/>
          </a:prstGeom>
        </p:spPr>
      </p:pic>
      <p:pic>
        <p:nvPicPr>
          <p:cNvPr id="7" name="Picture 6" descr="2017-09-04_NotNORM-SRM-NMDS-plot-zoom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1555271"/>
            <a:ext cx="4459111" cy="4459111"/>
          </a:xfrm>
          <a:prstGeom prst="rect">
            <a:avLst/>
          </a:prstGeom>
        </p:spPr>
      </p:pic>
      <p:pic>
        <p:nvPicPr>
          <p:cNvPr id="9" name="Picture 8" descr="2017-09-04_NotNORM-plot-ANOSIM00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1000" y="3578498"/>
            <a:ext cx="3019778" cy="301977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517984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397932"/>
            <a:ext cx="8534400" cy="75895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</a:t>
            </a:r>
            <a:r>
              <a:rPr lang="en-US" dirty="0" smtClean="0"/>
              <a:t>tres</a:t>
            </a:r>
            <a:r>
              <a:rPr lang="en-US" dirty="0" smtClean="0"/>
              <a:t>s &amp; re-folding proteins </a:t>
            </a:r>
            <a:br>
              <a:rPr lang="en-US" dirty="0" smtClean="0"/>
            </a:br>
            <a:r>
              <a:rPr lang="en-US" i="1" dirty="0" smtClean="0"/>
              <a:t>mean peptide abundance by site</a:t>
            </a:r>
            <a:endParaRPr lang="en-US" dirty="0"/>
          </a:p>
        </p:txBody>
      </p:sp>
      <p:pic>
        <p:nvPicPr>
          <p:cNvPr id="9" name="Picture 8" descr="2017-09-04_NotNORM-plot-HSP70Pep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72"/>
          <a:stretch/>
        </p:blipFill>
        <p:spPr>
          <a:xfrm>
            <a:off x="4567654" y="3755929"/>
            <a:ext cx="2516123" cy="2829370"/>
          </a:xfrm>
          <a:prstGeom prst="rect">
            <a:avLst/>
          </a:prstGeom>
        </p:spPr>
      </p:pic>
      <p:pic>
        <p:nvPicPr>
          <p:cNvPr id="13" name="Picture 12" descr="2017-09-04_NotNORM-plot-PuromycinPep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822" y="1566333"/>
            <a:ext cx="2995330" cy="2995330"/>
          </a:xfrm>
          <a:prstGeom prst="rect">
            <a:avLst/>
          </a:prstGeom>
        </p:spPr>
      </p:pic>
      <p:pic>
        <p:nvPicPr>
          <p:cNvPr id="14" name="Picture 13" descr="2017-09-04_NotNORM-plot-PDIPep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004"/>
          <a:stretch/>
        </p:blipFill>
        <p:spPr>
          <a:xfrm>
            <a:off x="269915" y="3273463"/>
            <a:ext cx="2947419" cy="3311835"/>
          </a:xfrm>
          <a:prstGeom prst="rect">
            <a:avLst/>
          </a:prstGeom>
        </p:spPr>
      </p:pic>
      <p:pic>
        <p:nvPicPr>
          <p:cNvPr id="10" name="Picture 9" descr="2017-09-04_NotNORM-plot-HSP90Pep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>
          <a:xfrm>
            <a:off x="1876778" y="1566333"/>
            <a:ext cx="2708609" cy="3047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44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01752" y="355600"/>
            <a:ext cx="8534400" cy="758952"/>
          </a:xfrm>
        </p:spPr>
        <p:txBody>
          <a:bodyPr>
            <a:noAutofit/>
          </a:bodyPr>
          <a:lstStyle/>
          <a:p>
            <a:r>
              <a:rPr lang="en-US" sz="2400" dirty="0" smtClean="0"/>
              <a:t>pH &amp; reactive oxygen species (ROS) regulation proteins </a:t>
            </a:r>
            <a:br>
              <a:rPr lang="en-US" sz="2400" dirty="0" smtClean="0"/>
            </a:br>
            <a:r>
              <a:rPr lang="en-US" sz="2400" i="1" dirty="0" smtClean="0"/>
              <a:t>mean peptide abundance by site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301752" y="6384330"/>
            <a:ext cx="838459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>
                <a:latin typeface="Avenir Medium"/>
                <a:cs typeface="Avenir Medium"/>
              </a:rPr>
              <a:t>Hmmmm</a:t>
            </a:r>
            <a:r>
              <a:rPr lang="is-IS" sz="1400" dirty="0" smtClean="0">
                <a:latin typeface="Avenir Medium"/>
                <a:cs typeface="Avenir Medium"/>
              </a:rPr>
              <a:t>…. </a:t>
            </a:r>
            <a:r>
              <a:rPr lang="en-US" sz="1400" dirty="0" smtClean="0">
                <a:latin typeface="Avenir Medium"/>
                <a:cs typeface="Avenir Medium"/>
              </a:rPr>
              <a:t>F</a:t>
            </a:r>
            <a:r>
              <a:rPr lang="is-IS" sz="1400" dirty="0" smtClean="0">
                <a:latin typeface="Avenir Medium"/>
                <a:cs typeface="Avenir Medium"/>
              </a:rPr>
              <a:t>rom Micah: </a:t>
            </a:r>
            <a:r>
              <a:rPr lang="en-US" sz="1400" dirty="0" smtClean="0">
                <a:latin typeface="Avenir Medium"/>
                <a:cs typeface="Avenir Medium"/>
              </a:rPr>
              <a:t>Port Gamble Bay: most corrosive, </a:t>
            </a:r>
            <a:r>
              <a:rPr lang="en-US" sz="1400" dirty="0" err="1" smtClean="0">
                <a:latin typeface="Avenir Medium"/>
                <a:cs typeface="Avenir Medium"/>
              </a:rPr>
              <a:t>Fidalgo</a:t>
            </a:r>
            <a:r>
              <a:rPr lang="en-US" sz="1400" dirty="0" smtClean="0">
                <a:latin typeface="Avenir Medium"/>
                <a:cs typeface="Avenir Medium"/>
              </a:rPr>
              <a:t> Bay: best carbonate chemistry </a:t>
            </a:r>
            <a:endParaRPr lang="en-US" sz="1400" dirty="0">
              <a:latin typeface="Avenir Medium"/>
              <a:cs typeface="Avenir Medium"/>
            </a:endParaRPr>
          </a:p>
        </p:txBody>
      </p:sp>
      <p:pic>
        <p:nvPicPr>
          <p:cNvPr id="11" name="Picture 10" descr="2017-09-04_NotNORM-plot-PeroxiredoxinPep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29"/>
          <a:stretch/>
        </p:blipFill>
        <p:spPr>
          <a:xfrm>
            <a:off x="3624565" y="3726856"/>
            <a:ext cx="2397132" cy="2691257"/>
          </a:xfrm>
          <a:prstGeom prst="rect">
            <a:avLst/>
          </a:prstGeom>
        </p:spPr>
      </p:pic>
      <p:pic>
        <p:nvPicPr>
          <p:cNvPr id="8" name="Picture 7" descr="2017-09-04_NotNORM-plot-NAKtransprotingPep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348"/>
          <a:stretch/>
        </p:blipFill>
        <p:spPr>
          <a:xfrm>
            <a:off x="5164850" y="1297907"/>
            <a:ext cx="2366932" cy="2669910"/>
          </a:xfrm>
          <a:prstGeom prst="rect">
            <a:avLst/>
          </a:prstGeom>
        </p:spPr>
      </p:pic>
      <p:pic>
        <p:nvPicPr>
          <p:cNvPr id="12" name="Picture 11" descr="2017-09-04_NotNORM-plot-SuperoxidePep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576"/>
          <a:stretch/>
        </p:blipFill>
        <p:spPr>
          <a:xfrm>
            <a:off x="171860" y="3392134"/>
            <a:ext cx="2675692" cy="3025979"/>
          </a:xfrm>
          <a:prstGeom prst="rect">
            <a:avLst/>
          </a:prstGeom>
        </p:spPr>
      </p:pic>
      <p:pic>
        <p:nvPicPr>
          <p:cNvPr id="10" name="Picture 9" descr="2017-09-04_NotNORM-plot-CatalasePep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46"/>
          <a:stretch/>
        </p:blipFill>
        <p:spPr>
          <a:xfrm>
            <a:off x="1467372" y="1297907"/>
            <a:ext cx="2416979" cy="2686903"/>
          </a:xfrm>
          <a:prstGeom prst="rect">
            <a:avLst/>
          </a:prstGeom>
        </p:spPr>
      </p:pic>
      <p:pic>
        <p:nvPicPr>
          <p:cNvPr id="5" name="Picture 4" descr="2017-09-04_NotNORM-plot-RasrelatedRabPep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7759" y="3760943"/>
            <a:ext cx="2657170" cy="265717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5164850" y="1857021"/>
            <a:ext cx="1381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 changes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277759" y="4010824"/>
            <a:ext cx="1192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Acidic pH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2503256" y="1672355"/>
            <a:ext cx="1803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Oxidative stress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43919" y="4045979"/>
            <a:ext cx="18037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Oxidative stress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708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2017-09-04_NotNORM-plot-ArachidonatePep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330"/>
          <a:stretch/>
        </p:blipFill>
        <p:spPr>
          <a:xfrm>
            <a:off x="4556180" y="3443112"/>
            <a:ext cx="2897619" cy="3231442"/>
          </a:xfrm>
          <a:prstGeom prst="rect">
            <a:avLst/>
          </a:prstGeom>
        </p:spPr>
      </p:pic>
      <p:pic>
        <p:nvPicPr>
          <p:cNvPr id="5" name="Picture 4" descr="2017-09-04_NotNORM-plot-GlycogenPep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642"/>
          <a:stretch/>
        </p:blipFill>
        <p:spPr>
          <a:xfrm>
            <a:off x="6315176" y="1397002"/>
            <a:ext cx="2647976" cy="2963333"/>
          </a:xfrm>
          <a:prstGeom prst="rect">
            <a:avLst/>
          </a:prstGeom>
        </p:spPr>
      </p:pic>
      <p:pic>
        <p:nvPicPr>
          <p:cNvPr id="7" name="Picture 6" descr="2017-09-04_NotNORM-plot-CytochromePep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545"/>
          <a:stretch/>
        </p:blipFill>
        <p:spPr>
          <a:xfrm>
            <a:off x="180779" y="3598332"/>
            <a:ext cx="2782613" cy="3076221"/>
          </a:xfrm>
          <a:prstGeom prst="rect">
            <a:avLst/>
          </a:prstGeom>
        </p:spPr>
      </p:pic>
      <p:pic>
        <p:nvPicPr>
          <p:cNvPr id="4" name="Picture 3" descr="2017-09-04_NotNORM-plot-TrifunctEnzymePep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6670" y="1397002"/>
            <a:ext cx="2723442" cy="2723442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1752" y="355600"/>
            <a:ext cx="8534400" cy="75895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Other monitored proteins </a:t>
            </a:r>
            <a:br>
              <a:rPr lang="en-US" dirty="0" smtClean="0"/>
            </a:br>
            <a:r>
              <a:rPr lang="en-US" i="1" dirty="0" smtClean="0"/>
              <a:t>mean peptide abundance by site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49111" y="3935778"/>
            <a:ext cx="872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Toxins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2527290" y="1632844"/>
            <a:ext cx="1386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Lipid </a:t>
            </a:r>
          </a:p>
          <a:p>
            <a:r>
              <a:rPr lang="en-US" dirty="0" smtClean="0"/>
              <a:t>metabolism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067745" y="4551022"/>
            <a:ext cx="1599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Inflammation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277673" y="1596364"/>
            <a:ext cx="4035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Carbohydrate metabolism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4004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&amp; 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No observed differences between eelgrass and bare sediment in geoduck gill tissue</a:t>
            </a:r>
          </a:p>
          <a:p>
            <a:r>
              <a:rPr lang="en-US" dirty="0" smtClean="0"/>
              <a:t>Site differences, particularly North Sound vs. South &amp; Willapa Bay</a:t>
            </a:r>
          </a:p>
          <a:p>
            <a:r>
              <a:rPr lang="en-US" dirty="0" smtClean="0"/>
              <a:t>Clear pattern of up-regulated stress proteins in </a:t>
            </a:r>
            <a:r>
              <a:rPr lang="en-US" dirty="0" err="1" smtClean="0"/>
              <a:t>Fidalgo</a:t>
            </a:r>
            <a:r>
              <a:rPr lang="en-US" dirty="0" smtClean="0"/>
              <a:t> Bay, Port Gamble Bay</a:t>
            </a:r>
          </a:p>
          <a:p>
            <a:endParaRPr lang="en-US" dirty="0" smtClean="0"/>
          </a:p>
          <a:p>
            <a:r>
              <a:rPr lang="en-US" i="1" dirty="0" smtClean="0"/>
              <a:t>Overlay with environmental data </a:t>
            </a:r>
          </a:p>
          <a:p>
            <a:r>
              <a:rPr lang="en-US" i="1" dirty="0" smtClean="0"/>
              <a:t>Assess proteins for use as assay </a:t>
            </a:r>
          </a:p>
          <a:p>
            <a:r>
              <a:rPr lang="en-US" i="1" dirty="0" smtClean="0"/>
              <a:t>Figure out: cost per sample for mass spec</a:t>
            </a:r>
          </a:p>
          <a:p>
            <a:pPr lvl="1"/>
            <a:r>
              <a:rPr lang="en-US" i="1" dirty="0" smtClean="0"/>
              <a:t>Diff in </a:t>
            </a:r>
            <a:r>
              <a:rPr lang="en-US" i="1" dirty="0" err="1" smtClean="0"/>
              <a:t>env</a:t>
            </a:r>
            <a:r>
              <a:rPr lang="en-US" i="1" dirty="0" smtClean="0"/>
              <a:t> clearly impacting </a:t>
            </a:r>
            <a:r>
              <a:rPr lang="en-US" i="1" dirty="0" err="1" smtClean="0"/>
              <a:t>physioloigcal</a:t>
            </a:r>
            <a:r>
              <a:rPr lang="en-US" i="1" dirty="0" smtClean="0"/>
              <a:t> response </a:t>
            </a:r>
          </a:p>
          <a:p>
            <a:pPr lvl="1"/>
            <a:endParaRPr lang="en-US" i="1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86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QUESTIONS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01579" y="1700838"/>
            <a:ext cx="7793790" cy="4479829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3000" dirty="0" smtClean="0">
              <a:solidFill>
                <a:schemeClr val="tx1">
                  <a:lumMod val="65000"/>
                  <a:lumOff val="35000"/>
                </a:schemeClr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r>
              <a:rPr lang="en-US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Medium"/>
                <a:cs typeface="Avenir Medium"/>
              </a:rPr>
              <a:t>Can we develop assays of environmental stress in geoduck using proteomics? </a:t>
            </a:r>
            <a:endParaRPr lang="en-US" sz="3000" dirty="0" smtClean="0">
              <a:solidFill>
                <a:schemeClr val="tx1">
                  <a:lumMod val="65000"/>
                  <a:lumOff val="35000"/>
                </a:schemeClr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r>
              <a:rPr lang="en-US" sz="3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venir Medium"/>
                <a:cs typeface="Avenir Medium"/>
              </a:rPr>
              <a:t>Which proteins of interest can we clearly detect?</a:t>
            </a:r>
          </a:p>
          <a:p>
            <a:pPr marL="454025" indent="-454025">
              <a:buFont typeface="Lucida Grande"/>
              <a:buChar char="-"/>
            </a:pPr>
            <a:r>
              <a:rPr lang="en-US" sz="3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venir Medium"/>
                <a:cs typeface="Avenir Medium"/>
              </a:rPr>
              <a:t>Can </a:t>
            </a:r>
            <a:r>
              <a:rPr lang="en-US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Medium"/>
                <a:cs typeface="Avenir Medium"/>
              </a:rPr>
              <a:t>we detect differences in protein </a:t>
            </a:r>
            <a:r>
              <a:rPr lang="en-US" sz="3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venir Medium"/>
                <a:cs typeface="Avenir Medium"/>
              </a:rPr>
              <a:t>composition between </a:t>
            </a:r>
            <a:r>
              <a:rPr lang="en-US" sz="3000" dirty="0">
                <a:solidFill>
                  <a:schemeClr val="tx1">
                    <a:lumMod val="65000"/>
                    <a:lumOff val="35000"/>
                  </a:schemeClr>
                </a:solidFill>
                <a:latin typeface="Avenir Medium"/>
                <a:cs typeface="Avenir Medium"/>
              </a:rPr>
              <a:t>habitats, sites</a:t>
            </a:r>
            <a:r>
              <a:rPr lang="en-US" sz="3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venir Medium"/>
                <a:cs typeface="Avenir Medium"/>
              </a:rPr>
              <a:t>?</a:t>
            </a:r>
            <a:endParaRPr lang="en-US" sz="3000" dirty="0" smtClean="0">
              <a:latin typeface="Avenir Medium"/>
              <a:cs typeface="Avenir Medium"/>
            </a:endParaRPr>
          </a:p>
          <a:p>
            <a:pPr marL="0" indent="0">
              <a:buNone/>
            </a:pPr>
            <a:endParaRPr lang="en-US" sz="30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32388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GEODUCK   </a:t>
            </a:r>
            <a:r>
              <a:rPr lang="en-US" i="1" dirty="0" smtClean="0"/>
              <a:t>Panopea generosa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711158"/>
            <a:ext cx="3615195" cy="4387890"/>
          </a:xfrm>
        </p:spPr>
        <p:txBody>
          <a:bodyPr>
            <a:normAutofit/>
          </a:bodyPr>
          <a:lstStyle/>
          <a:p>
            <a:pPr marL="331470" indent="-285750"/>
            <a:r>
              <a:rPr lang="en-US" sz="2000" dirty="0" smtClean="0">
                <a:latin typeface="Avenir Medium"/>
                <a:cs typeface="Avenir Medium"/>
              </a:rPr>
              <a:t>Native to WA </a:t>
            </a:r>
          </a:p>
          <a:p>
            <a:pPr marL="331470" indent="-285750"/>
            <a:r>
              <a:rPr lang="en-US" sz="2000" dirty="0" smtClean="0">
                <a:latin typeface="Avenir Medium"/>
                <a:cs typeface="Avenir Medium"/>
              </a:rPr>
              <a:t>Largest burrowing clam in the world </a:t>
            </a:r>
          </a:p>
          <a:p>
            <a:pPr marL="331470" indent="-285750"/>
            <a:r>
              <a:rPr lang="en-US" sz="2000" dirty="0" smtClean="0">
                <a:latin typeface="Avenir Medium"/>
                <a:cs typeface="Avenir Medium"/>
              </a:rPr>
              <a:t>Wild stock landings (2015): 4.936M </a:t>
            </a:r>
            <a:r>
              <a:rPr lang="en-US" sz="2000" dirty="0" err="1" smtClean="0">
                <a:latin typeface="Avenir Medium"/>
                <a:cs typeface="Avenir Medium"/>
              </a:rPr>
              <a:t>lb</a:t>
            </a:r>
            <a:r>
              <a:rPr lang="en-US" sz="2000" dirty="0" smtClean="0">
                <a:latin typeface="Avenir Medium"/>
                <a:cs typeface="Avenir Medium"/>
              </a:rPr>
              <a:t>, $41M (WDFW) </a:t>
            </a:r>
          </a:p>
          <a:p>
            <a:pPr marL="331470" indent="-285750"/>
            <a:r>
              <a:rPr lang="en-US" sz="2000" dirty="0" smtClean="0">
                <a:latin typeface="Avenir Medium"/>
                <a:cs typeface="Avenir Medium"/>
              </a:rPr>
              <a:t>Highly valuable aquaculture </a:t>
            </a:r>
            <a:r>
              <a:rPr lang="en-US" sz="2000" dirty="0">
                <a:latin typeface="Avenir Medium"/>
                <a:cs typeface="Avenir Medium"/>
              </a:rPr>
              <a:t>species with growing </a:t>
            </a:r>
            <a:r>
              <a:rPr lang="en-US" sz="2000" dirty="0" smtClean="0">
                <a:latin typeface="Avenir Medium"/>
                <a:cs typeface="Avenir Medium"/>
              </a:rPr>
              <a:t>industry; 27% shellfish aquaculture revenue (2013)</a:t>
            </a:r>
          </a:p>
          <a:p>
            <a:pPr marL="331470" indent="-285750"/>
            <a:r>
              <a:rPr lang="en-US" sz="2000" dirty="0" smtClean="0">
                <a:latin typeface="Avenir Medium"/>
                <a:cs typeface="Avenir Medium"/>
              </a:rPr>
              <a:t>This study: sibling juvenile geoduck seed provided by Taylor Shellfish hatchery</a:t>
            </a:r>
          </a:p>
          <a:p>
            <a:pPr marL="331470" indent="-285750"/>
            <a:endParaRPr lang="en-US" sz="2000" dirty="0" smtClean="0">
              <a:latin typeface="Avenir Medium"/>
              <a:cs typeface="Avenir Medium"/>
            </a:endParaRPr>
          </a:p>
        </p:txBody>
      </p:sp>
      <p:pic>
        <p:nvPicPr>
          <p:cNvPr id="4" name="Picture 3" descr="IMG_548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8" t="3900"/>
          <a:stretch/>
        </p:blipFill>
        <p:spPr>
          <a:xfrm>
            <a:off x="4261252" y="1513680"/>
            <a:ext cx="4544420" cy="458536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31613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 SITES   </a:t>
            </a:r>
            <a:r>
              <a:rPr lang="en-US" i="1" dirty="0" smtClean="0"/>
              <a:t>Puget Sound &amp; Willapa Bay</a:t>
            </a:r>
            <a:endParaRPr lang="en-US" i="1" dirty="0"/>
          </a:p>
        </p:txBody>
      </p:sp>
      <p:grpSp>
        <p:nvGrpSpPr>
          <p:cNvPr id="16" name="Group 15"/>
          <p:cNvGrpSpPr/>
          <p:nvPr/>
        </p:nvGrpSpPr>
        <p:grpSpPr>
          <a:xfrm>
            <a:off x="1243263" y="1000920"/>
            <a:ext cx="6777790" cy="5656553"/>
            <a:chOff x="4134660" y="13335000"/>
            <a:chExt cx="6378484" cy="6625227"/>
          </a:xfrm>
        </p:grpSpPr>
        <p:pic>
          <p:nvPicPr>
            <p:cNvPr id="23" name="Picture 22" descr="Untitled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639" t="1" b="12127"/>
            <a:stretch/>
          </p:blipFill>
          <p:spPr>
            <a:xfrm>
              <a:off x="4134660" y="13335000"/>
              <a:ext cx="6378484" cy="6625227"/>
            </a:xfrm>
            <a:prstGeom prst="rect">
              <a:avLst/>
            </a:prstGeom>
          </p:spPr>
        </p:pic>
        <p:sp>
          <p:nvSpPr>
            <p:cNvPr id="18" name="Line Callout 2 17"/>
            <p:cNvSpPr/>
            <p:nvPr/>
          </p:nvSpPr>
          <p:spPr>
            <a:xfrm flipH="1">
              <a:off x="7315200" y="13716000"/>
              <a:ext cx="1752600" cy="381000"/>
            </a:xfrm>
            <a:prstGeom prst="borderCallout2">
              <a:avLst>
                <a:gd name="adj1" fmla="val 57355"/>
                <a:gd name="adj2" fmla="val -252"/>
                <a:gd name="adj3" fmla="val 50737"/>
                <a:gd name="adj4" fmla="val -506"/>
                <a:gd name="adj5" fmla="val 65958"/>
                <a:gd name="adj6" fmla="val -19345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Fidalgo Bay</a:t>
              </a:r>
            </a:p>
          </p:txBody>
        </p:sp>
        <p:sp>
          <p:nvSpPr>
            <p:cNvPr id="19" name="Line Callout 2 18"/>
            <p:cNvSpPr/>
            <p:nvPr/>
          </p:nvSpPr>
          <p:spPr>
            <a:xfrm flipH="1">
              <a:off x="7855822" y="15544800"/>
              <a:ext cx="2286000" cy="457200"/>
            </a:xfrm>
            <a:prstGeom prst="borderCallout2">
              <a:avLst>
                <a:gd name="adj1" fmla="val 57355"/>
                <a:gd name="adj2" fmla="val -252"/>
                <a:gd name="adj3" fmla="val 50737"/>
                <a:gd name="adj4" fmla="val -506"/>
                <a:gd name="adj5" fmla="val 65958"/>
                <a:gd name="adj6" fmla="val -19345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Port Gamble Bay</a:t>
              </a:r>
            </a:p>
          </p:txBody>
        </p:sp>
        <p:sp>
          <p:nvSpPr>
            <p:cNvPr id="20" name="Line Callout 2 19"/>
            <p:cNvSpPr/>
            <p:nvPr/>
          </p:nvSpPr>
          <p:spPr>
            <a:xfrm flipH="1">
              <a:off x="5068067" y="16002000"/>
              <a:ext cx="1713728" cy="733335"/>
            </a:xfrm>
            <a:prstGeom prst="borderCallout2">
              <a:avLst>
                <a:gd name="adj1" fmla="val 57355"/>
                <a:gd name="adj2" fmla="val -252"/>
                <a:gd name="adj3" fmla="val 50737"/>
                <a:gd name="adj4" fmla="val -506"/>
                <a:gd name="adj5" fmla="val 65958"/>
                <a:gd name="adj6" fmla="val -19345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Skokomish </a:t>
              </a:r>
            </a:p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River Delta</a:t>
              </a:r>
            </a:p>
          </p:txBody>
        </p:sp>
        <p:sp>
          <p:nvSpPr>
            <p:cNvPr id="21" name="Line Callout 2 20"/>
            <p:cNvSpPr/>
            <p:nvPr/>
          </p:nvSpPr>
          <p:spPr>
            <a:xfrm flipH="1">
              <a:off x="7792512" y="17494902"/>
              <a:ext cx="1524000" cy="381000"/>
            </a:xfrm>
            <a:prstGeom prst="borderCallout2">
              <a:avLst>
                <a:gd name="adj1" fmla="val 57355"/>
                <a:gd name="adj2" fmla="val -252"/>
                <a:gd name="adj3" fmla="val 50737"/>
                <a:gd name="adj4" fmla="val -506"/>
                <a:gd name="adj5" fmla="val 65958"/>
                <a:gd name="adj6" fmla="val -19345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Case Inlet</a:t>
              </a:r>
            </a:p>
          </p:txBody>
        </p:sp>
        <p:sp>
          <p:nvSpPr>
            <p:cNvPr id="22" name="Line Callout 2 21"/>
            <p:cNvSpPr/>
            <p:nvPr/>
          </p:nvSpPr>
          <p:spPr>
            <a:xfrm flipH="1">
              <a:off x="5257797" y="19354800"/>
              <a:ext cx="1806551" cy="445678"/>
            </a:xfrm>
            <a:prstGeom prst="borderCallout2">
              <a:avLst>
                <a:gd name="adj1" fmla="val 57355"/>
                <a:gd name="adj2" fmla="val -252"/>
                <a:gd name="adj3" fmla="val 50737"/>
                <a:gd name="adj4" fmla="val -506"/>
                <a:gd name="adj5" fmla="val 65958"/>
                <a:gd name="adj6" fmla="val -19345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Willapa Bay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7429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EXPERIMENTAL OUT-PLANT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735053" y="1643621"/>
            <a:ext cx="3221789" cy="4838322"/>
          </a:xfrm>
        </p:spPr>
        <p:txBody>
          <a:bodyPr>
            <a:noAutofit/>
          </a:bodyPr>
          <a:lstStyle/>
          <a:p>
            <a:r>
              <a:rPr lang="en-US" sz="2000" dirty="0" smtClean="0">
                <a:latin typeface="Avenir Medium"/>
                <a:cs typeface="Avenir Medium"/>
              </a:rPr>
              <a:t>1 month (June, August)</a:t>
            </a:r>
          </a:p>
          <a:p>
            <a:r>
              <a:rPr lang="en-US" sz="2000" dirty="0" smtClean="0">
                <a:latin typeface="Avenir Medium"/>
                <a:cs typeface="Avenir Medium"/>
              </a:rPr>
              <a:t>n=20 in 4 PVC enclosures per location</a:t>
            </a:r>
          </a:p>
          <a:p>
            <a:r>
              <a:rPr lang="en-US" sz="2000" dirty="0" err="1" smtClean="0">
                <a:latin typeface="Avenir Medium"/>
                <a:cs typeface="Avenir Medium"/>
              </a:rPr>
              <a:t>Durafet</a:t>
            </a:r>
            <a:r>
              <a:rPr lang="en-US" sz="2000" dirty="0">
                <a:latin typeface="Avenir Medium"/>
                <a:cs typeface="Avenir Medium"/>
              </a:rPr>
              <a:t>, Seabird </a:t>
            </a:r>
            <a:r>
              <a:rPr lang="en-US" sz="2000" dirty="0" smtClean="0">
                <a:latin typeface="Avenir Medium"/>
                <a:cs typeface="Avenir Medium"/>
              </a:rPr>
              <a:t>CTD for pH</a:t>
            </a:r>
            <a:r>
              <a:rPr lang="en-US" sz="2000" dirty="0">
                <a:latin typeface="Avenir Medium"/>
                <a:cs typeface="Avenir Medium"/>
              </a:rPr>
              <a:t>, temperature, salinity, depth, chlorophyll </a:t>
            </a:r>
            <a:endParaRPr lang="en-US" sz="2000" dirty="0" smtClean="0">
              <a:latin typeface="Avenir Medium"/>
              <a:cs typeface="Avenir Medium"/>
            </a:endParaRPr>
          </a:p>
          <a:p>
            <a:r>
              <a:rPr lang="en-US" sz="2000" dirty="0" smtClean="0">
                <a:latin typeface="Avenir Medium"/>
                <a:cs typeface="Avenir Medium"/>
              </a:rPr>
              <a:t>Measured growth, </a:t>
            </a:r>
            <a:r>
              <a:rPr lang="en-US" sz="2000" dirty="0">
                <a:latin typeface="Avenir Medium"/>
                <a:cs typeface="Avenir Medium"/>
              </a:rPr>
              <a:t>dissected and sampled </a:t>
            </a:r>
            <a:r>
              <a:rPr lang="en-US" sz="2000" dirty="0" err="1" smtClean="0">
                <a:latin typeface="Avenir Medium"/>
                <a:cs typeface="Avenir Medium"/>
              </a:rPr>
              <a:t>ctenidia</a:t>
            </a:r>
            <a:r>
              <a:rPr lang="en-US" sz="2000" dirty="0" smtClean="0">
                <a:latin typeface="Avenir Medium"/>
                <a:cs typeface="Avenir Medium"/>
              </a:rPr>
              <a:t>, </a:t>
            </a:r>
            <a:r>
              <a:rPr lang="en-US" sz="2000" dirty="0">
                <a:latin typeface="Avenir Medium"/>
                <a:cs typeface="Avenir Medium"/>
              </a:rPr>
              <a:t>frozen on site. </a:t>
            </a:r>
            <a:endParaRPr lang="en-US" sz="2000" dirty="0" smtClean="0">
              <a:latin typeface="Avenir Medium"/>
              <a:cs typeface="Avenir Medium"/>
            </a:endParaRPr>
          </a:p>
          <a:p>
            <a:pPr>
              <a:lnSpc>
                <a:spcPct val="90000"/>
              </a:lnSpc>
            </a:pPr>
            <a:r>
              <a:rPr lang="en-US" sz="2000" dirty="0" smtClean="0">
                <a:latin typeface="Avenir Medium"/>
                <a:cs typeface="Avenir Medium"/>
              </a:rPr>
              <a:t>Extracted </a:t>
            </a:r>
            <a:r>
              <a:rPr lang="en-US" sz="2000" dirty="0">
                <a:latin typeface="Avenir Medium"/>
                <a:cs typeface="Avenir Medium"/>
              </a:rPr>
              <a:t>proteins, digested &amp; isolated </a:t>
            </a:r>
            <a:r>
              <a:rPr lang="en-US" sz="2000" dirty="0" smtClean="0">
                <a:latin typeface="Avenir Medium"/>
                <a:cs typeface="Avenir Medium"/>
              </a:rPr>
              <a:t>peptides via </a:t>
            </a:r>
            <a:r>
              <a:rPr lang="en-US" sz="2000" dirty="0" smtClean="0">
                <a:solidFill>
                  <a:srgbClr val="000000"/>
                </a:solidFill>
                <a:latin typeface="Avenir Medium"/>
                <a:cs typeface="Avenir Medium"/>
              </a:rPr>
              <a:t>Mini</a:t>
            </a:r>
            <a:r>
              <a:rPr lang="en-US" sz="2000" dirty="0">
                <a:solidFill>
                  <a:srgbClr val="000000"/>
                </a:solidFill>
                <a:latin typeface="Avenir Medium"/>
                <a:cs typeface="Avenir Medium"/>
              </a:rPr>
              <a:t>-Trypsin </a:t>
            </a:r>
            <a:r>
              <a:rPr lang="en-US" sz="2000" dirty="0" smtClean="0">
                <a:solidFill>
                  <a:srgbClr val="000000"/>
                </a:solidFill>
                <a:latin typeface="Avenir Medium"/>
                <a:cs typeface="Avenir Medium"/>
              </a:rPr>
              <a:t>digestion</a:t>
            </a:r>
            <a:endParaRPr lang="en-US" sz="2000" dirty="0" smtClean="0">
              <a:latin typeface="Avenir Medium"/>
              <a:cs typeface="Avenir Medium"/>
            </a:endParaRPr>
          </a:p>
          <a:p>
            <a:pPr marL="0" indent="0">
              <a:buNone/>
            </a:pPr>
            <a:endParaRPr lang="en-US" sz="2000" dirty="0" smtClean="0">
              <a:latin typeface="Avenir Medium"/>
              <a:cs typeface="Avenir Medium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423905" y="1645638"/>
            <a:ext cx="5199815" cy="4649153"/>
            <a:chOff x="3623126" y="1645638"/>
            <a:chExt cx="5199815" cy="4649153"/>
          </a:xfrm>
        </p:grpSpPr>
        <p:pic>
          <p:nvPicPr>
            <p:cNvPr id="6" name="Picture 5" descr="IMG_5826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4845" y="3353737"/>
              <a:ext cx="3921405" cy="2941054"/>
            </a:xfrm>
            <a:prstGeom prst="rect">
              <a:avLst/>
            </a:prstGeom>
          </p:spPr>
        </p:pic>
        <p:grpSp>
          <p:nvGrpSpPr>
            <p:cNvPr id="24" name="Group 23"/>
            <p:cNvGrpSpPr/>
            <p:nvPr/>
          </p:nvGrpSpPr>
          <p:grpSpPr>
            <a:xfrm>
              <a:off x="3623126" y="1645638"/>
              <a:ext cx="5199815" cy="1614521"/>
              <a:chOff x="1577473" y="4703567"/>
              <a:chExt cx="5432428" cy="1967275"/>
            </a:xfrm>
          </p:grpSpPr>
          <p:sp>
            <p:nvSpPr>
              <p:cNvPr id="23" name="Rounded Rectangle 22"/>
              <p:cNvSpPr/>
              <p:nvPr/>
            </p:nvSpPr>
            <p:spPr>
              <a:xfrm>
                <a:off x="4416428" y="4703567"/>
                <a:ext cx="2593473" cy="1965160"/>
              </a:xfrm>
              <a:prstGeom prst="roundRect">
                <a:avLst/>
              </a:prstGeom>
              <a:blipFill rotWithShape="1">
                <a:blip r:embed="rId3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threePt" dir="t">
                  <a:rot lat="0" lon="0" rev="0"/>
                </a:lightRig>
              </a:scene3d>
              <a:sp3d contourW="9525" prstMaterial="matte">
                <a:contourClr>
                  <a:schemeClr val="accent1">
                    <a:shade val="70000"/>
                    <a:satMod val="105000"/>
                  </a:schemeClr>
                </a:contourClr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noFill/>
                </a:endParaRPr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577473" y="4705682"/>
                <a:ext cx="2593473" cy="1965160"/>
              </a:xfrm>
              <a:prstGeom prst="roundRect">
                <a:avLst/>
              </a:prstGeom>
              <a:blipFill rotWithShape="1">
                <a:blip r:embed="rId4"/>
                <a:stretch>
                  <a:fillRect/>
                </a:stretch>
              </a:blip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241639" y="5316901"/>
                <a:ext cx="1256631" cy="508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latin typeface="Avenir Heavy"/>
                    <a:cs typeface="Avenir Heavy"/>
                  </a:rPr>
                  <a:t>PROBES</a:t>
                </a:r>
                <a:endParaRPr lang="en-US" sz="1600" dirty="0">
                  <a:latin typeface="Avenir Heavy"/>
                  <a:cs typeface="Avenir Heavy"/>
                </a:endParaRPr>
              </a:p>
            </p:txBody>
          </p:sp>
          <p:sp>
            <p:nvSpPr>
              <p:cNvPr id="10" name="Can 9"/>
              <p:cNvSpPr/>
              <p:nvPr/>
            </p:nvSpPr>
            <p:spPr>
              <a:xfrm>
                <a:off x="1804236" y="5350321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Can 13"/>
              <p:cNvSpPr/>
              <p:nvPr/>
            </p:nvSpPr>
            <p:spPr>
              <a:xfrm>
                <a:off x="3722852" y="5350321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Can 14"/>
              <p:cNvSpPr/>
              <p:nvPr/>
            </p:nvSpPr>
            <p:spPr>
              <a:xfrm>
                <a:off x="2765673" y="4829058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Can 15"/>
              <p:cNvSpPr/>
              <p:nvPr/>
            </p:nvSpPr>
            <p:spPr>
              <a:xfrm>
                <a:off x="2765673" y="5914749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5058610" y="5311728"/>
                <a:ext cx="1256631" cy="508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latin typeface="Avenir Heavy"/>
                    <a:cs typeface="Avenir Heavy"/>
                  </a:rPr>
                  <a:t>PROBES</a:t>
                </a:r>
                <a:endParaRPr lang="en-US" sz="1600" dirty="0">
                  <a:latin typeface="Avenir Heavy"/>
                  <a:cs typeface="Avenir Heavy"/>
                </a:endParaRPr>
              </a:p>
            </p:txBody>
          </p:sp>
          <p:sp>
            <p:nvSpPr>
              <p:cNvPr id="18" name="Can 17"/>
              <p:cNvSpPr/>
              <p:nvPr/>
            </p:nvSpPr>
            <p:spPr>
              <a:xfrm>
                <a:off x="4621207" y="5345148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Can 18"/>
              <p:cNvSpPr/>
              <p:nvPr/>
            </p:nvSpPr>
            <p:spPr>
              <a:xfrm>
                <a:off x="6539823" y="5345148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Can 19"/>
              <p:cNvSpPr/>
              <p:nvPr/>
            </p:nvSpPr>
            <p:spPr>
              <a:xfrm>
                <a:off x="5582644" y="4823885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Can 20"/>
              <p:cNvSpPr/>
              <p:nvPr/>
            </p:nvSpPr>
            <p:spPr>
              <a:xfrm>
                <a:off x="5582644" y="5909576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3840180" y="2902459"/>
              <a:ext cx="20637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Avenir Heavy"/>
                  <a:cs typeface="Avenir Heavy"/>
                </a:rPr>
                <a:t>EELGRASS BED</a:t>
              </a:r>
              <a:endParaRPr lang="en-US" dirty="0">
                <a:solidFill>
                  <a:schemeClr val="bg1"/>
                </a:solidFill>
                <a:latin typeface="Avenir Heavy"/>
                <a:cs typeface="Avenir Heavy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536528" y="2909318"/>
              <a:ext cx="20637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Avenir Heavy"/>
                  <a:cs typeface="Avenir Heavy"/>
                </a:rPr>
                <a:t>BARE SEDIMENT</a:t>
              </a:r>
              <a:endParaRPr lang="en-US" dirty="0">
                <a:solidFill>
                  <a:schemeClr val="bg1"/>
                </a:solidFill>
                <a:latin typeface="Avenir Heavy"/>
                <a:cs typeface="Avenir Heavy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4610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Protein analysis in 2-phases</a:t>
            </a:r>
            <a:endParaRPr lang="en-US" dirty="0"/>
          </a:p>
        </p:txBody>
      </p:sp>
      <p:sp>
        <p:nvSpPr>
          <p:cNvPr id="5" name="Alternate Process 4"/>
          <p:cNvSpPr/>
          <p:nvPr/>
        </p:nvSpPr>
        <p:spPr>
          <a:xfrm>
            <a:off x="5849600" y="2461623"/>
            <a:ext cx="2640296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TSQ Vantage machine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Requires pre-selected list of transitions (m/z, retention time)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Captures precise &amp; sensitive quantitative data</a:t>
            </a:r>
          </a:p>
        </p:txBody>
      </p:sp>
      <p:sp>
        <p:nvSpPr>
          <p:cNvPr id="6" name="Alternate Process 5"/>
          <p:cNvSpPr/>
          <p:nvPr/>
        </p:nvSpPr>
        <p:spPr>
          <a:xfrm>
            <a:off x="3933763" y="2625163"/>
            <a:ext cx="1341287" cy="822772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Identify &amp;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quantify 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peptides via </a:t>
            </a:r>
          </a:p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MS/MS</a:t>
            </a:r>
            <a:endParaRPr lang="en-US" sz="1400" b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5849600" y="3539691"/>
            <a:ext cx="2640296" cy="1072413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PRTC, </a:t>
            </a:r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internal peptide </a:t>
            </a:r>
            <a:r>
              <a:rPr lang="en-US" sz="1400" b="1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standard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R</a:t>
            </a: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egress RT from SRM against DIA to confirm peptide identities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Also perform dilution curve with known protein </a:t>
            </a: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concentrations</a:t>
            </a:r>
          </a:p>
        </p:txBody>
      </p:sp>
      <p:sp>
        <p:nvSpPr>
          <p:cNvPr id="8" name="Alternate Process 7"/>
          <p:cNvSpPr/>
          <p:nvPr/>
        </p:nvSpPr>
        <p:spPr>
          <a:xfrm>
            <a:off x="3922911" y="3770276"/>
            <a:ext cx="1362991" cy="734879"/>
          </a:xfrm>
          <a:prstGeom prst="flowChartAlternateProcess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Identify </a:t>
            </a: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proteins in 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samples &amp; quantify</a:t>
            </a:r>
            <a:endParaRPr lang="en-US" sz="1400" b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9" name="Alternate Process 8"/>
          <p:cNvSpPr/>
          <p:nvPr/>
        </p:nvSpPr>
        <p:spPr>
          <a:xfrm>
            <a:off x="5874844" y="4712231"/>
            <a:ext cx="2640296" cy="602926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Skyline</a:t>
            </a:r>
            <a:endParaRPr lang="en-US" sz="1400" dirty="0" smtClean="0">
              <a:solidFill>
                <a:schemeClr val="bg1">
                  <a:lumMod val="65000"/>
                </a:schemeClr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Quality control all peak selections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Remove poor-quality peaks</a:t>
            </a:r>
          </a:p>
        </p:txBody>
      </p:sp>
      <p:sp>
        <p:nvSpPr>
          <p:cNvPr id="10" name="Alternate Process 9"/>
          <p:cNvSpPr/>
          <p:nvPr/>
        </p:nvSpPr>
        <p:spPr>
          <a:xfrm>
            <a:off x="3913768" y="4866925"/>
            <a:ext cx="1380738" cy="547286"/>
          </a:xfrm>
          <a:prstGeom prst="flowChartAlternateProcess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chemeClr val="tx1"/>
                </a:solidFill>
                <a:latin typeface="Calibri"/>
                <a:cs typeface="Calibri"/>
              </a:rPr>
              <a:t>Quality Control</a:t>
            </a:r>
            <a:endParaRPr lang="en-US" sz="1400" b="1" cap="small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cxnSp>
        <p:nvCxnSpPr>
          <p:cNvPr id="11" name="Straight Arrow Connector 10"/>
          <p:cNvCxnSpPr>
            <a:stCxn id="6" idx="2"/>
            <a:endCxn id="8" idx="0"/>
          </p:cNvCxnSpPr>
          <p:nvPr/>
        </p:nvCxnSpPr>
        <p:spPr>
          <a:xfrm>
            <a:off x="4604407" y="3447935"/>
            <a:ext cx="0" cy="3223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  <a:endCxn id="10" idx="0"/>
          </p:cNvCxnSpPr>
          <p:nvPr/>
        </p:nvCxnSpPr>
        <p:spPr>
          <a:xfrm flipH="1">
            <a:off x="4604137" y="4505155"/>
            <a:ext cx="270" cy="3617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Alternate Process 12"/>
          <p:cNvSpPr/>
          <p:nvPr/>
        </p:nvSpPr>
        <p:spPr>
          <a:xfrm>
            <a:off x="5875014" y="5400843"/>
            <a:ext cx="2640296" cy="1139636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Normalize abundance via standard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Assess technical rep quality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Assess dissimilarity via NMDS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ANOSIM for site/treatment similarities</a:t>
            </a:r>
          </a:p>
        </p:txBody>
      </p:sp>
      <p:sp>
        <p:nvSpPr>
          <p:cNvPr id="14" name="Alternate Process 13"/>
          <p:cNvSpPr/>
          <p:nvPr/>
        </p:nvSpPr>
        <p:spPr>
          <a:xfrm>
            <a:off x="3900076" y="5708919"/>
            <a:ext cx="1396110" cy="654162"/>
          </a:xfrm>
          <a:prstGeom prst="flowChartAlternateProcess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latin typeface="Calibri"/>
                <a:cs typeface="Calibri"/>
              </a:rPr>
              <a:t>DATA ANALYSIS</a:t>
            </a:r>
          </a:p>
        </p:txBody>
      </p:sp>
      <p:cxnSp>
        <p:nvCxnSpPr>
          <p:cNvPr id="15" name="Straight Arrow Connector 14"/>
          <p:cNvCxnSpPr>
            <a:stCxn id="10" idx="2"/>
            <a:endCxn id="14" idx="0"/>
          </p:cNvCxnSpPr>
          <p:nvPr/>
        </p:nvCxnSpPr>
        <p:spPr>
          <a:xfrm flipH="1">
            <a:off x="4598131" y="5414211"/>
            <a:ext cx="6006" cy="2947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Alternate Process 46"/>
          <p:cNvSpPr/>
          <p:nvPr/>
        </p:nvSpPr>
        <p:spPr>
          <a:xfrm>
            <a:off x="748634" y="2461623"/>
            <a:ext cx="2640296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err="1" smtClean="0">
                <a:solidFill>
                  <a:srgbClr val="000000"/>
                </a:solidFill>
                <a:latin typeface="Calibri"/>
                <a:cs typeface="Calibri"/>
              </a:rPr>
              <a:t>Orbitrap</a:t>
            </a:r>
            <a:r>
              <a:rPr lang="en-US" sz="1400" b="1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Calibri"/>
                <a:cs typeface="Calibri"/>
              </a:rPr>
              <a:t>Fusion </a:t>
            </a:r>
            <a:r>
              <a:rPr lang="en-US" sz="1400" b="1" dirty="0" err="1">
                <a:solidFill>
                  <a:srgbClr val="000000"/>
                </a:solidFill>
                <a:latin typeface="Calibri"/>
                <a:cs typeface="Calibri"/>
              </a:rPr>
              <a:t>Lumos</a:t>
            </a:r>
            <a:r>
              <a:rPr lang="en-US" sz="1400" b="1" dirty="0">
                <a:solidFill>
                  <a:srgbClr val="000000"/>
                </a:solidFill>
                <a:latin typeface="Calibri"/>
                <a:cs typeface="Calibri"/>
              </a:rPr>
              <a:t> machine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b="1" dirty="0" smtClean="0">
                <a:solidFill>
                  <a:srgbClr val="000000"/>
                </a:solidFill>
                <a:latin typeface="Calibri"/>
                <a:cs typeface="Calibri"/>
              </a:rPr>
              <a:t>No </a:t>
            </a: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pre</a:t>
            </a:r>
            <a:r>
              <a:rPr lang="en-US" sz="1050" dirty="0">
                <a:solidFill>
                  <a:srgbClr val="000000"/>
                </a:solidFill>
                <a:latin typeface="Calibri"/>
                <a:cs typeface="Calibri"/>
              </a:rPr>
              <a:t>-selected precursor </a:t>
            </a: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ions needed</a:t>
            </a:r>
            <a:endParaRPr lang="en-US" sz="105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Captures </a:t>
            </a:r>
            <a:r>
              <a:rPr lang="en-US" sz="1050" dirty="0">
                <a:solidFill>
                  <a:srgbClr val="000000"/>
                </a:solidFill>
                <a:latin typeface="Calibri"/>
                <a:cs typeface="Calibri"/>
              </a:rPr>
              <a:t>all peptides within designated mass/charge </a:t>
            </a: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ratio (m/z)</a:t>
            </a:r>
            <a:endParaRPr lang="en-US" sz="105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8" name="Alternate Process 47"/>
          <p:cNvSpPr/>
          <p:nvPr/>
        </p:nvSpPr>
        <p:spPr>
          <a:xfrm>
            <a:off x="748634" y="3539691"/>
            <a:ext cx="2640296" cy="1072413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>
                <a:solidFill>
                  <a:srgbClr val="000000"/>
                </a:solidFill>
                <a:latin typeface="Calibri"/>
                <a:cs typeface="Calibri"/>
              </a:rPr>
              <a:t>PECAN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rgbClr val="000000"/>
                </a:solidFill>
                <a:latin typeface="Calibri"/>
                <a:cs typeface="Calibri"/>
              </a:rPr>
              <a:t>Survey peptides against annotated background proteome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rgbClr val="000000"/>
                </a:solidFill>
                <a:latin typeface="Calibri"/>
                <a:cs typeface="Calibri"/>
              </a:rPr>
              <a:t>Generate summary file for direct use in </a:t>
            </a: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Skyline</a:t>
            </a:r>
            <a:endParaRPr lang="en-US" sz="105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9" name="Alternate Process 48"/>
          <p:cNvSpPr/>
          <p:nvPr/>
        </p:nvSpPr>
        <p:spPr>
          <a:xfrm>
            <a:off x="748634" y="4712231"/>
            <a:ext cx="2640296" cy="796512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>
                <a:solidFill>
                  <a:srgbClr val="000000"/>
                </a:solidFill>
                <a:latin typeface="Calibri"/>
                <a:cs typeface="Calibri"/>
              </a:rPr>
              <a:t>Skyline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Visualize results, check peak selection error rate</a:t>
            </a:r>
            <a:endParaRPr lang="en-US" sz="105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Identify peptides with strong signals</a:t>
            </a:r>
            <a:endParaRPr lang="en-US" sz="105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0" name="Alternate Process 49"/>
          <p:cNvSpPr/>
          <p:nvPr/>
        </p:nvSpPr>
        <p:spPr>
          <a:xfrm>
            <a:off x="748634" y="5628711"/>
            <a:ext cx="2640295" cy="871664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Annotate proteins with GO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Assess differential expression (NMDS)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Identify interesting proteins with strong clear signals</a:t>
            </a:r>
          </a:p>
        </p:txBody>
      </p:sp>
      <p:sp>
        <p:nvSpPr>
          <p:cNvPr id="28" name="Alternate Process 27"/>
          <p:cNvSpPr/>
          <p:nvPr/>
        </p:nvSpPr>
        <p:spPr>
          <a:xfrm>
            <a:off x="301752" y="1460109"/>
            <a:ext cx="3719837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b="1" dirty="0" smtClean="0">
                <a:solidFill>
                  <a:srgbClr val="000000"/>
                </a:solidFill>
                <a:latin typeface="Calibri"/>
                <a:cs typeface="Calibri"/>
              </a:rPr>
              <a:t>PHASE I</a:t>
            </a: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DATA INDEPENDENT ANALYSIS</a:t>
            </a: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(DIA)</a:t>
            </a:r>
          </a:p>
        </p:txBody>
      </p:sp>
      <p:sp>
        <p:nvSpPr>
          <p:cNvPr id="29" name="Alternate Process 28"/>
          <p:cNvSpPr/>
          <p:nvPr/>
        </p:nvSpPr>
        <p:spPr>
          <a:xfrm>
            <a:off x="5253789" y="1460109"/>
            <a:ext cx="3582363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PHASE </a:t>
            </a:r>
            <a:r>
              <a:rPr lang="en-US" sz="2000" b="1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II</a:t>
            </a:r>
            <a:endParaRPr lang="en-US" sz="2000" b="1" dirty="0">
              <a:solidFill>
                <a:schemeClr val="bg1">
                  <a:lumMod val="65000"/>
                </a:schemeClr>
              </a:solidFill>
              <a:latin typeface="Calibri"/>
              <a:cs typeface="Calibri"/>
            </a:endParaRP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SELECTED REACTION MONITORING (SRM)</a:t>
            </a:r>
          </a:p>
        </p:txBody>
      </p:sp>
    </p:spTree>
    <p:extLst>
      <p:ext uri="{BB962C8B-B14F-4D97-AF65-F5344CB8AC3E}">
        <p14:creationId xmlns:p14="http://schemas.microsoft.com/office/powerpoint/2010/main" val="443988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3" grpId="0" animBg="1"/>
      <p:bldP spid="47" grpId="0" animBg="1"/>
      <p:bldP spid="48" grpId="0" animBg="1"/>
      <p:bldP spid="49" grpId="0" animBg="1"/>
      <p:bldP spid="50" grpId="0" animBg="1"/>
      <p:bldP spid="28" grpId="0" animBg="1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I </a:t>
            </a:r>
            <a:r>
              <a:rPr lang="en-US" i="1" dirty="0" smtClean="0"/>
              <a:t>Shotgun Proteomics Results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758952"/>
          </a:xfrm>
        </p:spPr>
        <p:txBody>
          <a:bodyPr numCol="2">
            <a:normAutofit/>
          </a:bodyPr>
          <a:lstStyle/>
          <a:p>
            <a:r>
              <a:rPr lang="en-US" sz="1600" dirty="0" smtClean="0"/>
              <a:t>10 samples analyzed, 1 per site/treatment </a:t>
            </a:r>
            <a:r>
              <a:rPr lang="en-US" sz="1600" dirty="0"/>
              <a:t>  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8,076 proteins, 5,690 annotated </a:t>
            </a:r>
          </a:p>
          <a:p>
            <a:r>
              <a:rPr lang="en-US" sz="1600" dirty="0" smtClean="0"/>
              <a:t>Clustering by site more than treatment</a:t>
            </a:r>
          </a:p>
          <a:p>
            <a:endParaRPr lang="en-US" sz="1600" dirty="0" smtClean="0"/>
          </a:p>
        </p:txBody>
      </p:sp>
      <p:pic>
        <p:nvPicPr>
          <p:cNvPr id="4" name="Picture 3" descr="NMDS-pl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6001" y="2419684"/>
            <a:ext cx="4103958" cy="4197683"/>
          </a:xfrm>
          <a:prstGeom prst="rect">
            <a:avLst/>
          </a:prstGeom>
        </p:spPr>
      </p:pic>
      <p:pic>
        <p:nvPicPr>
          <p:cNvPr id="6" name="Picture 5" descr="2017-07-04_Heatmap-by-media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52" y="2419683"/>
            <a:ext cx="4403932" cy="4197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874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Proteins selected for Phase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endParaRPr lang="en-US" sz="1400" dirty="0" smtClean="0"/>
          </a:p>
          <a:p>
            <a:endParaRPr lang="en-US" sz="1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3407536"/>
              </p:ext>
            </p:extLst>
          </p:nvPr>
        </p:nvGraphicFramePr>
        <p:xfrm>
          <a:off x="301752" y="1718242"/>
          <a:ext cx="8534400" cy="455932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674312"/>
                <a:gridCol w="2386462"/>
                <a:gridCol w="1473626"/>
              </a:tblGrid>
              <a:tr h="32566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PROTEIN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Response to</a:t>
                      </a:r>
                      <a:r>
                        <a:rPr lang="is-IS" sz="1400" dirty="0" smtClean="0">
                          <a:latin typeface="Avenir Medium"/>
                          <a:cs typeface="Avenir Medium"/>
                        </a:rPr>
                        <a:t>…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Uniprot</a:t>
                      </a:r>
                      <a:r>
                        <a:rPr lang="en-US" sz="1400" baseline="0" dirty="0" smtClean="0">
                          <a:latin typeface="Avenir Medium"/>
                          <a:cs typeface="Avenir Medium"/>
                        </a:rPr>
                        <a:t> ID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Heat Shock Protein 90-alpha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400" u="none" strike="noStrike" dirty="0">
                          <a:effectLst/>
                          <a:latin typeface="Avenir Medium"/>
                          <a:cs typeface="Avenir Medium"/>
                        </a:rPr>
                        <a:t>P30946</a:t>
                      </a:r>
                      <a:endParaRPr lang="da-DK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Heat Shock Protein 70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venir Medium"/>
                          <a:cs typeface="Avenir Medium"/>
                        </a:rPr>
                        <a:t>Q91233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Superoxide Dismutase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i-FI" sz="1400" u="none" strike="noStrike" dirty="0">
                          <a:effectLst/>
                          <a:latin typeface="Avenir Medium"/>
                          <a:cs typeface="Avenir Medium"/>
                        </a:rPr>
                        <a:t>P28757</a:t>
                      </a:r>
                      <a:endParaRPr lang="fi-FI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Catalase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P00432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Peroxiredoxin-1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u="none" strike="noStrike" dirty="0">
                          <a:effectLst/>
                          <a:latin typeface="Avenir Medium"/>
                          <a:cs typeface="Avenir Medium"/>
                        </a:rPr>
                        <a:t>Q6B4U9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Puromycin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-sensitive </a:t>
                      </a: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aminopeptidase</a:t>
                      </a:r>
                      <a:endParaRPr lang="en-US" sz="1400" dirty="0" smtClean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i-FI" sz="1400" u="none" strike="noStrike" dirty="0">
                          <a:effectLst/>
                          <a:latin typeface="Avenir Medium"/>
                          <a:cs typeface="Avenir Medium"/>
                        </a:rPr>
                        <a:t>Q11011</a:t>
                      </a:r>
                      <a:endParaRPr lang="fi-FI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Protein disulfide-</a:t>
                      </a: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isomerase</a:t>
                      </a:r>
                      <a:endParaRPr lang="en-US" sz="1400" dirty="0" smtClean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P07237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Ras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-related protein Rab-11B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Acidic pH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  <a:latin typeface="Avenir Medium"/>
                          <a:cs typeface="Avenir Medium"/>
                        </a:rPr>
                        <a:t>O35509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Sodium/Potassium-transporting ATPase subunit 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pH changes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Q13733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Cytochrome P450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Toxins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P00185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Arachidonate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 5-lipoxygenase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Inflammation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P09917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Glycogen </a:t>
                      </a: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Phosphorylase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 (muscle form)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Carbohydrate metabolism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venir Medium"/>
                          <a:cs typeface="Avenir Medium"/>
                        </a:rPr>
                        <a:t>Q9WUB3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Trifunctional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 enzyme subunit beta (mitochondrial)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Lipid metabolism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O46629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4446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Selected proteins have strong, clear signal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77" y="1537128"/>
            <a:ext cx="8658803" cy="48288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68415" y="2253747"/>
            <a:ext cx="1477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gigasin</a:t>
            </a:r>
            <a:endParaRPr lang="en-US" dirty="0" smtClean="0"/>
          </a:p>
          <a:p>
            <a:r>
              <a:rPr lang="en-US" dirty="0" smtClean="0"/>
              <a:t>Poor quality</a:t>
            </a:r>
            <a:endParaRPr lang="en-US" i="1" dirty="0"/>
          </a:p>
        </p:txBody>
      </p:sp>
      <p:grpSp>
        <p:nvGrpSpPr>
          <p:cNvPr id="18" name="Group 17"/>
          <p:cNvGrpSpPr/>
          <p:nvPr/>
        </p:nvGrpSpPr>
        <p:grpSpPr>
          <a:xfrm>
            <a:off x="227967" y="1537128"/>
            <a:ext cx="8646708" cy="4817129"/>
            <a:chOff x="274109" y="1763826"/>
            <a:chExt cx="8646708" cy="481712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4109" y="1763826"/>
              <a:ext cx="8646708" cy="4817129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82317" y="2917447"/>
              <a:ext cx="177741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Good quality</a:t>
              </a:r>
            </a:p>
            <a:p>
              <a:r>
                <a:rPr lang="en-US" i="1" dirty="0" smtClean="0"/>
                <a:t>Heat Shock Protein 70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80523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华文新魏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Civic.thmx</Template>
  <TotalTime>5655</TotalTime>
  <Words>895</Words>
  <Application>Microsoft Macintosh PowerPoint</Application>
  <PresentationFormat>On-screen Show (4:3)</PresentationFormat>
  <Paragraphs>184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Civic</vt:lpstr>
      <vt:lpstr>Geoduck as indicators of environmental change</vt:lpstr>
      <vt:lpstr>PROJECT QUESTIONS</vt:lpstr>
      <vt:lpstr>THE GEODUCK   Panopea generosa</vt:lpstr>
      <vt:lpstr>5 SITES   Puget Sound &amp; Willapa Bay</vt:lpstr>
      <vt:lpstr>EXPERIMENTAL OUT-PLANT</vt:lpstr>
      <vt:lpstr>Protein analysis in 2-phases</vt:lpstr>
      <vt:lpstr>Phase I Shotgun Proteomics Results</vt:lpstr>
      <vt:lpstr>Proteins selected for Phase 2</vt:lpstr>
      <vt:lpstr>Selected proteins have strong, clear signal</vt:lpstr>
      <vt:lpstr>Protein analysis in 2-phases</vt:lpstr>
      <vt:lpstr>SRM Results  Site Differences</vt:lpstr>
      <vt:lpstr>Stress &amp; re-folding proteins  mean peptide abundance by site</vt:lpstr>
      <vt:lpstr>pH &amp; reactive oxygen species (ROS) regulation proteins  mean peptide abundance by site</vt:lpstr>
      <vt:lpstr>Other monitored proteins  mean peptide abundance by site</vt:lpstr>
      <vt:lpstr>Conclusions &amp; Next Steps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Geoduck as indicators of environmental change</dc:title>
  <dc:creator>Laura Spencer</dc:creator>
  <cp:lastModifiedBy>Laura Spencer</cp:lastModifiedBy>
  <cp:revision>91</cp:revision>
  <dcterms:created xsi:type="dcterms:W3CDTF">2017-09-02T22:26:06Z</dcterms:created>
  <dcterms:modified xsi:type="dcterms:W3CDTF">2017-09-06T21:12:23Z</dcterms:modified>
</cp:coreProperties>
</file>

<file path=docProps/thumbnail.jpeg>
</file>